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45.png"/><Relationship Id="rId6" Type="http://schemas.openxmlformats.org/officeDocument/2006/relationships/image" Target="../media/image6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6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9.png"/><Relationship Id="rId5" Type="http://schemas.openxmlformats.org/officeDocument/2006/relationships/image" Target="../media/image48.png"/><Relationship Id="rId6" Type="http://schemas.openxmlformats.org/officeDocument/2006/relationships/image" Target="../media/image10.png"/><Relationship Id="rId7" Type="http://schemas.openxmlformats.org/officeDocument/2006/relationships/image" Target="../media/image30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gradFill rotWithShape="1">
            <a:gsLst>
              <a:gs pos="0">
                <a:srgbClr val="162235">
                  <a:alpha val="92000"/>
                </a:srgbClr>
              </a:gs>
              <a:gs pos="100000">
                <a:srgbClr val="162235">
                  <a:alpha val="85000"/>
                </a:srgbClr>
              </a:gs>
            </a:gsLst>
            <a:lin scaled="0" ang="8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5752956" y="912358"/>
            <a:ext cx="685782" cy="575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6953" y="1914525"/>
            <a:ext cx="6467313" cy="142875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4875"/>
              </a:lnSpc>
              <a:spcBef>
                <a:spcPts val="0"/>
              </a:spcBef>
              <a:spcAft>
                <a:spcPts val="1560"/>
              </a:spcAft>
            </a:pPr>
            <a:r>
              <a:rPr sz="3588" b="1">
                <a:solidFill>
                  <a:srgbClr val="FFFFFF"/>
                </a:solidFill>
                <a:latin typeface="Montserrat"/>
                <a:rFonts ascii="Montserrat" hAnsi="Montserrat" eastAsia="Montserrat" cs="Montserrat"/>
              </a:rPr>
              <a:t> Avances y Tendencias</a:t>
            </a:r>
            <a:r>
              <a:rPr sz="1104"/>
              <a:t>
</a:t>
            </a:r>
            <a:r>
              <a:rPr sz="3588" b="1">
                <a:solidFill>
                  <a:srgbClr val="FFFFFF"/>
                </a:solidFill>
                <a:latin typeface="Montserrat"/>
                <a:rFonts ascii="Montserrat" hAnsi="Montserrat" eastAsia="Montserrat" cs="Montserrat"/>
              </a:rPr>
              <a:t>de la Geomática </a:t>
            </a:r>
          </a:p>
        </p:txBody>
      </p:sp>
      <p:sp>
        <p:nvSpPr>
          <p:cNvPr id="6" name="Rectangle 5"/>
          <p:cNvSpPr/>
          <p:nvPr/>
        </p:nvSpPr>
        <p:spPr>
          <a:xfrm>
            <a:off x="5181470" y="3571875"/>
            <a:ext cx="1828754" cy="38100"/>
          </a:xfrm>
          <a:prstGeom prst="rect">
            <a:avLst/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924201" y="3914775"/>
            <a:ext cx="4343291" cy="74295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ctr">
              <a:lnSpc>
                <a:spcPts val="2535"/>
              </a:lnSpc>
              <a:spcBef>
                <a:spcPts val="0"/>
              </a:spcBef>
              <a:spcAft>
                <a:spcPts val="3120"/>
              </a:spcAft>
            </a:pPr>
            <a:r>
              <a:rPr sz="1435" b="0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 Fundamentos, Disciplinas y Evolución hacia</a:t>
            </a:r>
            <a:r>
              <a:rPr sz="1104"/>
              <a:t>
</a:t>
            </a:r>
            <a:r>
              <a:rPr sz="1435" b="0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la Inteligencia Territorial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05232" y="5734050"/>
            <a:ext cx="2781230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Alexys H. Rodríguez-Avellaneda Ph.D.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819900"/>
            <a:ext cx="12191695" cy="38100"/>
          </a:xfrm>
          <a:prstGeom prst="rect">
            <a:avLst/>
          </a:prstGeom>
          <a:gradFill rotWithShape="1">
            <a:gsLst>
              <a:gs pos="0">
                <a:srgbClr val="000000">
                  <a:alpha val="0"/>
                </a:srgbClr>
              </a:gs>
              <a:gs pos="50000">
                <a:srgbClr val="37DCF2"/>
              </a:gs>
              <a:gs pos="100000">
                <a:srgbClr val="000000">
                  <a:alpha val="0"/>
                </a:srgbClr>
              </a:gs>
            </a:gsLst>
            <a:lin scaled="0" ang="108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37DCF2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09584" y="57150"/>
            <a:ext cx="10972525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FFFFFF"/>
                </a:solidFill>
                <a:latin typeface="Montserrat"/>
                <a:rFonts ascii="Montserrat" hAnsi="Montserrat" eastAsia="Montserrat" cs="Montserrat"/>
              </a:rPr>
              <a:t>Fundamentos Científicos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584" y="476249"/>
            <a:ext cx="10972525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260"/>
              </a:spcBef>
              <a:spcAft>
                <a:spcPts val="0"/>
              </a:spcAft>
            </a:pPr>
            <a:r>
              <a:rPr sz="107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La geomática se basa en sólidos principios matemáticos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09584" y="1885950"/>
            <a:ext cx="6200619" cy="1533525"/>
          </a:xfrm>
          <a:prstGeom prst="roundRect">
            <a:avLst>
              <a:gd name="adj" fmla="val 9937"/>
            </a:avLst>
          </a:prstGeom>
          <a:solidFill>
            <a:srgbClr val="37DCF2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 Same Side Corner Rectangle 5"/>
          <p:cNvSpPr/>
          <p:nvPr/>
        </p:nvSpPr>
        <p:spPr>
          <a:xfrm rot="16200000">
            <a:off x="-91138" y="2586672"/>
            <a:ext cx="153352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876278" y="2114550"/>
            <a:ext cx="457188" cy="457200"/>
          </a:xfrm>
          <a:prstGeom prst="roundRect">
            <a:avLst>
              <a:gd name="adj" fmla="val 41662500"/>
            </a:avLst>
          </a:prstGeom>
          <a:solidFill>
            <a:srgbClr val="37DCF2">
              <a:alpha val="15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990575" y="2280285"/>
            <a:ext cx="228594" cy="1257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85862" y="2114550"/>
            <a:ext cx="5095747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520"/>
              </a:spcAft>
            </a:pPr>
            <a:r>
              <a:rPr sz="1435" b="1">
                <a:solidFill>
                  <a:srgbClr val="FFFFFF"/>
                </a:solidFill>
                <a:latin typeface="Montserrat"/>
                <a:rFonts ascii="Montserrat" hAnsi="Montserrat" eastAsia="Montserrat" cs="Montserrat"/>
              </a:rPr>
              <a:t>Hermann Minkowski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85862" y="2495550"/>
            <a:ext cx="5095747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Concepto de Espacio-Tiempo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85862" y="2914650"/>
            <a:ext cx="5095747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E5E7EB"/>
                </a:solidFill>
                <a:latin typeface="Roboto"/>
                <a:rFonts ascii="Roboto" hAnsi="Roboto" eastAsia="Roboto" cs="Roboto"/>
              </a:rPr>
              <a:t>Fundamental para </a:t>
            </a:r>
            <a:r>
              <a:rPr sz="1076" b="1">
                <a:solidFill>
                  <a:srgbClr val="37DCF2"/>
                </a:solidFill>
                <a:latin typeface="Roboto"/>
                <a:rFonts ascii="Roboto" hAnsi="Roboto" eastAsia="Roboto" cs="Roboto"/>
              </a:rPr>
              <a:t>GNSS</a:t>
            </a:r>
            <a:r>
              <a:rPr sz="1076" b="0">
                <a:solidFill>
                  <a:srgbClr val="E5E7EB"/>
                </a:solidFill>
                <a:latin typeface="Roboto"/>
                <a:rFonts ascii="Roboto" hAnsi="Roboto" eastAsia="Roboto" cs="Roboto"/>
              </a:rPr>
              <a:t> y análisis </a:t>
            </a:r>
            <a:r>
              <a:rPr sz="1076" b="1">
                <a:solidFill>
                  <a:srgbClr val="37DCF2"/>
                </a:solidFill>
                <a:latin typeface="Roboto"/>
                <a:rFonts ascii="Roboto" hAnsi="Roboto" eastAsia="Roboto" cs="Roboto"/>
              </a:rPr>
              <a:t>4D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09584" y="3638550"/>
            <a:ext cx="6200619" cy="2143125"/>
          </a:xfrm>
          <a:prstGeom prst="roundRect">
            <a:avLst>
              <a:gd name="adj" fmla="val 7111"/>
            </a:avLst>
          </a:prstGeom>
          <a:solidFill>
            <a:srgbClr val="37DCF2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 Same Side Corner Rectangle 12"/>
          <p:cNvSpPr/>
          <p:nvPr/>
        </p:nvSpPr>
        <p:spPr>
          <a:xfrm rot="16200000">
            <a:off x="-395938" y="4644072"/>
            <a:ext cx="214312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876278" y="3867149"/>
            <a:ext cx="457188" cy="457200"/>
          </a:xfrm>
          <a:prstGeom prst="roundRect">
            <a:avLst>
              <a:gd name="adj" fmla="val 41662500"/>
            </a:avLst>
          </a:prstGeom>
          <a:solidFill>
            <a:srgbClr val="37DCF2">
              <a:alpha val="15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990575" y="3998595"/>
            <a:ext cx="228594" cy="19430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85862" y="3867149"/>
            <a:ext cx="5095747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520"/>
              </a:spcAft>
            </a:pPr>
            <a:r>
              <a:rPr sz="1435" b="1">
                <a:solidFill>
                  <a:srgbClr val="FFFFFF"/>
                </a:solidFill>
                <a:latin typeface="Montserrat"/>
                <a:rFonts ascii="Montserrat" hAnsi="Montserrat" eastAsia="Montserrat" cs="Montserrat"/>
              </a:rPr>
              <a:t>Alexandrov &amp; Kolmogorov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862" y="4248150"/>
            <a:ext cx="5095747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Topología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5862" y="4676775"/>
            <a:ext cx="5095747" cy="533399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E5E7EB"/>
                </a:solidFill>
                <a:latin typeface="Roboto"/>
                <a:rFonts ascii="Roboto" hAnsi="Roboto" eastAsia="Roboto" cs="Roboto"/>
              </a:rPr>
              <a:t>Estudia las propiedades del espacio que se mantienen inalteradas bajo transformaciones continuas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85862" y="5286375"/>
            <a:ext cx="5095747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520"/>
              </a:spcBef>
              <a:spcAft>
                <a:spcPts val="0"/>
              </a:spcAft>
            </a:pPr>
            <a:r>
              <a:rPr sz="1076" b="0">
                <a:solidFill>
                  <a:srgbClr val="E5E7EB"/>
                </a:solidFill>
                <a:latin typeface="Roboto"/>
                <a:rFonts ascii="Roboto" hAnsi="Roboto" eastAsia="Roboto" cs="Roboto"/>
              </a:rPr>
              <a:t>Esencial para el </a:t>
            </a:r>
            <a:r>
              <a:rPr sz="1076" b="1">
                <a:solidFill>
                  <a:srgbClr val="37DCF2"/>
                </a:solidFill>
                <a:latin typeface="Roboto"/>
                <a:rFonts ascii="Roboto" hAnsi="Roboto" eastAsia="Roboto" cs="Roboto"/>
              </a:rPr>
              <a:t>análisis espacial</a:t>
            </a:r>
            <a:r>
              <a:rPr sz="1076" b="0">
                <a:solidFill>
                  <a:srgbClr val="E5E7EB"/>
                </a:solidFill>
                <a:latin typeface="Roboto"/>
                <a:rFonts ascii="Roboto" hAnsi="Roboto" eastAsia="Roboto" cs="Roboto"/>
              </a:rPr>
              <a:t> en SIG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572185" y="1257300"/>
            <a:ext cx="4009924" cy="51435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37DCF2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09584" y="209550"/>
            <a:ext cx="6286342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FFFFFF"/>
                </a:solidFill>
                <a:latin typeface="Montserrat"/>
                <a:rFonts ascii="Montserrat" hAnsi="Montserrat" eastAsia="Montserrat" cs="Montserrat"/>
              </a:rPr>
              <a:t>Resumen de Avances y Tendencias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9584" y="1943100"/>
            <a:ext cx="6200619" cy="914400"/>
          </a:xfrm>
          <a:prstGeom prst="roundRect">
            <a:avLst>
              <a:gd name="adj" fmla="val 16666"/>
            </a:avLst>
          </a:prstGeom>
          <a:solidFill>
            <a:srgbClr val="37DCF2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 Same Side Corner Rectangle 4"/>
          <p:cNvSpPr/>
          <p:nvPr/>
        </p:nvSpPr>
        <p:spPr>
          <a:xfrm rot="16200000">
            <a:off x="201914" y="2350770"/>
            <a:ext cx="914400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828654" y="2310288"/>
            <a:ext cx="228594" cy="1800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1545" y="2247899"/>
            <a:ext cx="809604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Captura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57408" y="2133599"/>
            <a:ext cx="1552536" cy="5333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De estación total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62340" y="2133599"/>
            <a:ext cx="2257368" cy="5333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37DCF2"/>
                </a:solidFill>
                <a:latin typeface="Roboto"/>
                <a:rFonts ascii="Roboto" hAnsi="Roboto" eastAsia="Roboto" cs="Roboto"/>
              </a:rPr>
              <a:t>Escáner Láser 3D y Drones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09584" y="3047999"/>
            <a:ext cx="6200619" cy="685800"/>
          </a:xfrm>
          <a:prstGeom prst="roundRect">
            <a:avLst>
              <a:gd name="adj" fmla="val 22222"/>
            </a:avLst>
          </a:prstGeom>
          <a:solidFill>
            <a:srgbClr val="37DCF2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 Same Side Corner Rectangle 10"/>
          <p:cNvSpPr/>
          <p:nvPr/>
        </p:nvSpPr>
        <p:spPr>
          <a:xfrm rot="16200000">
            <a:off x="316214" y="3341369"/>
            <a:ext cx="685800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828654" y="3302317"/>
            <a:ext cx="228594" cy="1771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71545" y="3238500"/>
            <a:ext cx="819129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Análisis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57408" y="3257550"/>
            <a:ext cx="1962100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De consultas simples 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71905" y="3257550"/>
            <a:ext cx="166683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37DCF2"/>
                </a:solidFill>
                <a:latin typeface="Roboto"/>
                <a:rFonts ascii="Roboto" hAnsi="Roboto" eastAsia="Roboto" cs="Roboto"/>
              </a:rPr>
              <a:t>Geoestadística e IA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09584" y="3924299"/>
            <a:ext cx="6200619" cy="685800"/>
          </a:xfrm>
          <a:prstGeom prst="roundRect">
            <a:avLst>
              <a:gd name="adj" fmla="val 22222"/>
            </a:avLst>
          </a:prstGeom>
          <a:solidFill>
            <a:srgbClr val="37DCF2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 Same Side Corner Rectangle 16"/>
          <p:cNvSpPr/>
          <p:nvPr/>
        </p:nvSpPr>
        <p:spPr>
          <a:xfrm rot="16200000">
            <a:off x="316214" y="4217669"/>
            <a:ext cx="685800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828654" y="4184332"/>
            <a:ext cx="228594" cy="16573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71545" y="4114800"/>
            <a:ext cx="590535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Datos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57408" y="4133849"/>
            <a:ext cx="1933526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De archivos cerrados 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43331" y="4133849"/>
            <a:ext cx="1200119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37DCF2"/>
                </a:solidFill>
                <a:latin typeface="Roboto"/>
                <a:rFonts ascii="Roboto" hAnsi="Roboto" eastAsia="Roboto" cs="Roboto"/>
              </a:rPr>
              <a:t>IDE y Big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09584" y="4800600"/>
            <a:ext cx="6200619" cy="914400"/>
          </a:xfrm>
          <a:prstGeom prst="roundRect">
            <a:avLst>
              <a:gd name="adj" fmla="val 16666"/>
            </a:avLst>
          </a:prstGeom>
          <a:solidFill>
            <a:srgbClr val="37DCF2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 Same Side Corner Rectangle 22"/>
          <p:cNvSpPr/>
          <p:nvPr/>
        </p:nvSpPr>
        <p:spPr>
          <a:xfrm rot="16200000">
            <a:off x="201914" y="5208270"/>
            <a:ext cx="914400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828654" y="5160644"/>
            <a:ext cx="228594" cy="19430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71545" y="5105400"/>
            <a:ext cx="847703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Objetivo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57408" y="4991100"/>
            <a:ext cx="1476338" cy="5333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De hacer mapas 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86142" y="4991100"/>
            <a:ext cx="2333566" cy="5333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37DCF2"/>
                </a:solidFill>
                <a:latin typeface="Roboto"/>
                <a:rFonts ascii="Roboto" hAnsi="Roboto" eastAsia="Roboto" cs="Roboto"/>
              </a:rPr>
              <a:t>Crear Inteligencia Territorial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72185" y="1257300"/>
            <a:ext cx="4009924" cy="514350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37DCF2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09584" y="209550"/>
            <a:ext cx="2390715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FFFFFF"/>
                </a:solidFill>
                <a:latin typeface="Montserrat"/>
                <a:rFonts ascii="Montserrat" hAnsi="Montserrat" eastAsia="Montserrat" cs="Montserrat"/>
              </a:rPr>
              <a:t>Conclusiones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9584" y="2000250"/>
            <a:ext cx="533386" cy="533399"/>
          </a:xfrm>
          <a:prstGeom prst="roundRect">
            <a:avLst>
              <a:gd name="adj" fmla="val 35710714"/>
            </a:avLst>
          </a:prstGeom>
          <a:solidFill>
            <a:srgbClr val="37DCF2">
              <a:alpha val="15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52456" y="2114550"/>
            <a:ext cx="247643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37DCF2"/>
                </a:solidFill>
                <a:latin typeface="Montserrat"/>
                <a:rFonts ascii="Montserrat" hAnsi="Montserrat" eastAsia="Montserrat" cs="Montserrat"/>
              </a:rPr>
              <a:t>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3466" y="2000250"/>
            <a:ext cx="5476738" cy="695325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E5E7EB"/>
                </a:solidFill>
                <a:latin typeface="Roboto"/>
                <a:rFonts ascii="Roboto" hAnsi="Roboto" eastAsia="Roboto" cs="Roboto"/>
              </a:rPr>
              <a:t>La Geomática es una ciencia multidisciplinar esencial para el mundo moderno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9584" y="2886075"/>
            <a:ext cx="533386" cy="533399"/>
          </a:xfrm>
          <a:prstGeom prst="roundRect">
            <a:avLst>
              <a:gd name="adj" fmla="val 35710714"/>
            </a:avLst>
          </a:prstGeom>
          <a:solidFill>
            <a:srgbClr val="37DCF2">
              <a:alpha val="15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33406" y="3000375"/>
            <a:ext cx="285742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37DCF2"/>
                </a:solidFill>
                <a:latin typeface="Montserrat"/>
                <a:rFonts ascii="Montserrat" hAnsi="Montserrat" eastAsia="Montserrat" cs="Montserrat"/>
              </a:rPr>
              <a:t>02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33466" y="2886075"/>
            <a:ext cx="5476738" cy="1009649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E5E7EB"/>
                </a:solidFill>
                <a:latin typeface="Roboto"/>
                <a:rFonts ascii="Roboto" hAnsi="Roboto" eastAsia="Roboto" cs="Roboto"/>
              </a:rPr>
              <a:t>Los avances tecnológicos (</a:t>
            </a:r>
            <a:r>
              <a:rPr sz="1196" b="1">
                <a:solidFill>
                  <a:srgbClr val="37DCF2"/>
                </a:solidFill>
                <a:latin typeface="Roboto"/>
                <a:rFonts ascii="Roboto" hAnsi="Roboto" eastAsia="Roboto" cs="Roboto"/>
              </a:rPr>
              <a:t>Drones, LIDAR, GNSS</a:t>
            </a:r>
            <a:r>
              <a:rPr sz="1196" b="0">
                <a:solidFill>
                  <a:srgbClr val="E5E7EB"/>
                </a:solidFill>
                <a:latin typeface="Roboto"/>
                <a:rFonts ascii="Roboto" hAnsi="Roboto" eastAsia="Roboto" cs="Roboto"/>
              </a:rPr>
              <a:t>) han aumentado exponencialmente la precisión y capacidad de captura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09584" y="4086225"/>
            <a:ext cx="533386" cy="533399"/>
          </a:xfrm>
          <a:prstGeom prst="roundRect">
            <a:avLst>
              <a:gd name="adj" fmla="val 35710714"/>
            </a:avLst>
          </a:prstGeom>
          <a:solidFill>
            <a:srgbClr val="37DCF2">
              <a:alpha val="15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33406" y="4200525"/>
            <a:ext cx="285742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37DCF2"/>
                </a:solidFill>
                <a:latin typeface="Montserrat"/>
                <a:rFonts ascii="Montserrat" hAnsi="Montserrat" eastAsia="Montserrat" cs="Montserrat"/>
              </a:rPr>
              <a:t>03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33466" y="4086225"/>
            <a:ext cx="5476738" cy="695325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E5E7EB"/>
                </a:solidFill>
                <a:latin typeface="Roboto"/>
                <a:rFonts ascii="Roboto" hAnsi="Roboto" eastAsia="Roboto" cs="Roboto"/>
              </a:rPr>
              <a:t>La tendencia actual no es solo "medir mejor", sino </a:t>
            </a:r>
            <a:r>
              <a:rPr sz="1196" b="1">
                <a:solidFill>
                  <a:srgbClr val="37DCF2"/>
                </a:solidFill>
                <a:latin typeface="Roboto"/>
                <a:rFonts ascii="Roboto" hAnsi="Roboto" eastAsia="Roboto" cs="Roboto"/>
              </a:rPr>
              <a:t>"decidir mejor"</a:t>
            </a:r>
            <a:r>
              <a:rPr sz="1196" b="0">
                <a:solidFill>
                  <a:srgbClr val="E5E7EB"/>
                </a:solidFill>
                <a:latin typeface="Roboto"/>
                <a:rFonts ascii="Roboto" hAnsi="Roboto" eastAsia="Roboto" cs="Roboto"/>
              </a:rPr>
              <a:t> mediante la Inteligencia Territorial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09584" y="4972050"/>
            <a:ext cx="533386" cy="533399"/>
          </a:xfrm>
          <a:prstGeom prst="roundRect">
            <a:avLst>
              <a:gd name="adj" fmla="val 35710714"/>
            </a:avLst>
          </a:prstGeom>
          <a:solidFill>
            <a:srgbClr val="37DCF2">
              <a:alpha val="15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3881" y="5086350"/>
            <a:ext cx="314317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37DCF2"/>
                </a:solidFill>
                <a:latin typeface="Montserrat"/>
                <a:rFonts ascii="Montserrat" hAnsi="Montserrat" eastAsia="Montserrat" cs="Montserrat"/>
              </a:rPr>
              <a:t>04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3466" y="4972050"/>
            <a:ext cx="5476738" cy="695325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E5E7EB"/>
                </a:solidFill>
                <a:latin typeface="Roboto"/>
                <a:rFonts ascii="Roboto" hAnsi="Roboto" eastAsia="Roboto" cs="Roboto"/>
              </a:rPr>
              <a:t>El reto futuro es poner la información espacial al servicio de la gestión de interés público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572185" y="1257300"/>
            <a:ext cx="4009924" cy="51435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62235">
              <a:alpha val="9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5714857" y="1471151"/>
            <a:ext cx="761980" cy="6390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7528" y="2552700"/>
            <a:ext cx="4476638" cy="685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4680"/>
              </a:lnSpc>
              <a:spcBef>
                <a:spcPts val="0"/>
              </a:spcBef>
              <a:spcAft>
                <a:spcPts val="2080"/>
              </a:spcAft>
            </a:pPr>
            <a:r>
              <a:rPr sz="4305" b="1">
                <a:solidFill>
                  <a:srgbClr val="37DCF2"/>
                </a:solidFill>
                <a:latin typeface="Montserrat"/>
                <a:rFonts ascii="Montserrat" hAnsi="Montserrat" eastAsia="Montserrat" cs="Montserrat"/>
              </a:rPr>
              <a:t>¿Preguntas?</a:t>
            </a:r>
          </a:p>
        </p:txBody>
      </p:sp>
      <p:sp>
        <p:nvSpPr>
          <p:cNvPr id="6" name="Rectangle 5"/>
          <p:cNvSpPr/>
          <p:nvPr/>
        </p:nvSpPr>
        <p:spPr>
          <a:xfrm>
            <a:off x="4876678" y="3543300"/>
            <a:ext cx="2438339" cy="38100"/>
          </a:xfrm>
          <a:prstGeom prst="rect">
            <a:avLst/>
          </a:prstGeom>
          <a:solidFill>
            <a:srgbClr val="37DCF2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619509" y="3962399"/>
            <a:ext cx="2952676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4160"/>
              </a:spcAft>
            </a:pPr>
            <a:r>
              <a:rPr sz="1794" b="0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Gracias por su atención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71845" y="4914900"/>
            <a:ext cx="3848003" cy="533399"/>
          </a:xfrm>
          <a:prstGeom prst="roundRect">
            <a:avLst>
              <a:gd name="adj" fmla="val 28571"/>
            </a:avLst>
          </a:prstGeom>
          <a:solidFill>
            <a:srgbClr val="37DCF2">
              <a:alpha val="10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495687" y="5048250"/>
            <a:ext cx="3200319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Avances y Tendencia de la Geomática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086822" y="6438899"/>
            <a:ext cx="114297" cy="114300"/>
          </a:xfrm>
          <a:prstGeom prst="roundRect">
            <a:avLst>
              <a:gd name="adj" fmla="val 16665000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11277318" y="6438899"/>
            <a:ext cx="114297" cy="114300"/>
          </a:xfrm>
          <a:prstGeom prst="roundRect">
            <a:avLst>
              <a:gd name="adj" fmla="val 166650000"/>
            </a:avLst>
          </a:prstGeom>
          <a:solidFill>
            <a:srgbClr val="37DCF2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11467813" y="6438899"/>
            <a:ext cx="114297" cy="114300"/>
          </a:xfrm>
          <a:prstGeom prst="roundRect">
            <a:avLst>
              <a:gd name="adj" fmla="val 166650000"/>
            </a:avLst>
          </a:prstGeom>
          <a:solidFill>
            <a:srgbClr val="37DCF2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37DCF2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09584" y="209550"/>
            <a:ext cx="4057548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FFFFFF"/>
                </a:solidFill>
                <a:latin typeface="Montserrat"/>
                <a:rFonts ascii="Montserrat" hAnsi="Montserrat" eastAsia="Montserrat" cs="Montserrat"/>
              </a:rPr>
              <a:t>¿Qué es la Geomática?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609584" y="1869527"/>
            <a:ext cx="342891" cy="2423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4872" y="1800225"/>
            <a:ext cx="5200519" cy="37147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 Disciplina que combina </a:t>
            </a:r>
            <a:r>
              <a:rPr sz="1435" b="1">
                <a:solidFill>
                  <a:srgbClr val="37DCF2"/>
                </a:solidFill>
                <a:latin typeface="Roboto"/>
                <a:rFonts ascii="Roboto" hAnsi="Roboto" eastAsia="Roboto" cs="Roboto"/>
              </a:rPr>
              <a:t>tecnologías y ciencias</a:t>
            </a:r>
            <a:r>
              <a:rPr sz="1435" b="0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 para: 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1638259" y="2452407"/>
            <a:ext cx="190495" cy="1624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4952" y="2400300"/>
            <a:ext cx="790555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Recopilar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4028974" y="2452407"/>
            <a:ext cx="190495" cy="1624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95667" y="2400300"/>
            <a:ext cx="685782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Analizar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1638259" y="2833407"/>
            <a:ext cx="190495" cy="1624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04952" y="2781300"/>
            <a:ext cx="819129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Gestionar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4028974" y="2833407"/>
            <a:ext cx="190495" cy="1624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95667" y="2781300"/>
            <a:ext cx="590535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Utilizar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09584" y="3581400"/>
            <a:ext cx="6124421" cy="1114425"/>
          </a:xfrm>
          <a:prstGeom prst="roundRect">
            <a:avLst>
              <a:gd name="adj" fmla="val 13675"/>
            </a:avLst>
          </a:prstGeom>
          <a:solidFill>
            <a:srgbClr val="37DCF2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ound Same Side Corner Rectangle 14"/>
          <p:cNvSpPr/>
          <p:nvPr/>
        </p:nvSpPr>
        <p:spPr>
          <a:xfrm rot="16200000">
            <a:off x="118412" y="4072572"/>
            <a:ext cx="111442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876278" y="3858985"/>
            <a:ext cx="285742" cy="24492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14417" y="3809999"/>
            <a:ext cx="404802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520"/>
              </a:spcAft>
            </a:pPr>
            <a:r>
              <a:rPr sz="1076" b="1">
                <a:solidFill>
                  <a:srgbClr val="37DCF2"/>
                </a:solidFill>
                <a:latin typeface="Roboto"/>
                <a:rFonts ascii="Roboto" hAnsi="Roboto" eastAsia="Roboto" cs="Roboto"/>
              </a:rPr>
              <a:t>Información Geoespacial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14417" y="4152899"/>
            <a:ext cx="4048023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Datos relacionados con ubicaciones en la Tierra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09584" y="5067299"/>
            <a:ext cx="6124421" cy="800100"/>
          </a:xfrm>
          <a:prstGeom prst="roundRect">
            <a:avLst>
              <a:gd name="adj" fmla="val 19047"/>
            </a:avLst>
          </a:prstGeom>
          <a:solidFill>
            <a:srgbClr val="FFFFFF">
              <a:alpha val="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838179" y="5400286"/>
            <a:ext cx="285742" cy="13412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276318" y="5295899"/>
            <a:ext cx="4648083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E5E7EB"/>
                </a:solidFill>
                <a:latin typeface="Roboto"/>
                <a:rFonts ascii="Roboto" hAnsi="Roboto" eastAsia="Roboto" cs="Roboto"/>
              </a:rPr>
              <a:t>Es la ciencia y la tecnología de la información espacial.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7191195" y="1352549"/>
            <a:ext cx="4390915" cy="4952999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37DCF2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09584" y="57150"/>
            <a:ext cx="10972525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FFFFFF"/>
                </a:solidFill>
                <a:latin typeface="Montserrat"/>
                <a:rFonts ascii="Montserrat" hAnsi="Montserrat" eastAsia="Montserrat" cs="Montserrat"/>
              </a:rPr>
              <a:t>Palabras Clave en Geomática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584" y="476249"/>
            <a:ext cx="10972525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260"/>
              </a:spcBef>
              <a:spcAft>
                <a:spcPts val="0"/>
              </a:spcAft>
            </a:pPr>
            <a:r>
              <a:rPr sz="107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Conceptos fundamentales que definen el campo actual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09584" y="1190625"/>
            <a:ext cx="2990775" cy="1828800"/>
          </a:xfrm>
          <a:prstGeom prst="roundRect">
            <a:avLst>
              <a:gd name="adj" fmla="val 8333"/>
            </a:avLst>
          </a:prstGeom>
          <a:solidFill>
            <a:srgbClr val="37DCF2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 Same Side Corner Rectangle 5"/>
          <p:cNvSpPr/>
          <p:nvPr/>
        </p:nvSpPr>
        <p:spPr>
          <a:xfrm rot="16200000">
            <a:off x="-255286" y="2055495"/>
            <a:ext cx="1828800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828654" y="1430110"/>
            <a:ext cx="285742" cy="2449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8694" y="1400175"/>
            <a:ext cx="962000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Sistemas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47743" y="1876424"/>
            <a:ext cx="2162120" cy="266699"/>
          </a:xfrm>
          <a:prstGeom prst="rect">
            <a:avLst/>
          </a:prstGeom>
          <a:noFill/>
        </p:spPr>
        <p:txBody>
          <a:bodyPr wrap="none" anchor="ctr" lIns="182880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SIG / GIS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47743" y="2219324"/>
            <a:ext cx="2162120" cy="266699"/>
          </a:xfrm>
          <a:prstGeom prst="rect">
            <a:avLst/>
          </a:prstGeom>
          <a:noFill/>
        </p:spPr>
        <p:txBody>
          <a:bodyPr wrap="none" anchor="ctr" lIns="182880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52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GNSS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47743" y="2562224"/>
            <a:ext cx="2162120" cy="266699"/>
          </a:xfrm>
          <a:prstGeom prst="rect">
            <a:avLst/>
          </a:prstGeom>
          <a:noFill/>
        </p:spPr>
        <p:txBody>
          <a:bodyPr wrap="none" anchor="ctr" lIns="182880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52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IDE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828954" y="1190625"/>
            <a:ext cx="2990775" cy="1828800"/>
          </a:xfrm>
          <a:prstGeom prst="roundRect">
            <a:avLst>
              <a:gd name="adj" fmla="val 8333"/>
            </a:avLst>
          </a:prstGeom>
          <a:solidFill>
            <a:srgbClr val="37DCF2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 Same Side Corner Rectangle 12"/>
          <p:cNvSpPr/>
          <p:nvPr/>
        </p:nvSpPr>
        <p:spPr>
          <a:xfrm rot="16200000">
            <a:off x="2964084" y="2055495"/>
            <a:ext cx="1828800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4048023" y="1456353"/>
            <a:ext cx="285742" cy="1924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48063" y="1400175"/>
            <a:ext cx="1371565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Visualización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67113" y="1876424"/>
            <a:ext cx="2162120" cy="266699"/>
          </a:xfrm>
          <a:prstGeom prst="rect">
            <a:avLst/>
          </a:prstGeom>
          <a:noFill/>
        </p:spPr>
        <p:txBody>
          <a:bodyPr wrap="none" anchor="ctr" lIns="182880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Mapas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67113" y="2219324"/>
            <a:ext cx="2162120" cy="266699"/>
          </a:xfrm>
          <a:prstGeom prst="rect">
            <a:avLst/>
          </a:prstGeom>
          <a:noFill/>
        </p:spPr>
        <p:txBody>
          <a:bodyPr wrap="none" anchor="ctr" lIns="182880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52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Webmapping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67113" y="2562224"/>
            <a:ext cx="2162120" cy="266699"/>
          </a:xfrm>
          <a:prstGeom prst="rect">
            <a:avLst/>
          </a:prstGeom>
          <a:noFill/>
        </p:spPr>
        <p:txBody>
          <a:bodyPr wrap="none" anchor="ctr" lIns="182880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52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Cartografía Temática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09584" y="3248024"/>
            <a:ext cx="2990775" cy="2095499"/>
          </a:xfrm>
          <a:prstGeom prst="roundRect">
            <a:avLst>
              <a:gd name="adj" fmla="val 7272"/>
            </a:avLst>
          </a:prstGeom>
          <a:solidFill>
            <a:srgbClr val="37DCF2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 Same Side Corner Rectangle 19"/>
          <p:cNvSpPr/>
          <p:nvPr/>
        </p:nvSpPr>
        <p:spPr>
          <a:xfrm rot="16200000">
            <a:off x="-388635" y="4246243"/>
            <a:ext cx="2095499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828654" y="3499173"/>
            <a:ext cx="285742" cy="2216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28694" y="3457575"/>
            <a:ext cx="819129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Análisis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47743" y="3933824"/>
            <a:ext cx="2162120" cy="266699"/>
          </a:xfrm>
          <a:prstGeom prst="rect">
            <a:avLst/>
          </a:prstGeom>
          <a:noFill/>
        </p:spPr>
        <p:txBody>
          <a:bodyPr wrap="none" anchor="ctr" lIns="182880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Geoprocesamiento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47743" y="4276725"/>
            <a:ext cx="2162120" cy="266699"/>
          </a:xfrm>
          <a:prstGeom prst="rect">
            <a:avLst/>
          </a:prstGeom>
          <a:noFill/>
        </p:spPr>
        <p:txBody>
          <a:bodyPr wrap="none" anchor="ctr" lIns="182880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52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Análisis Espacial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47743" y="4619625"/>
            <a:ext cx="2162120" cy="266699"/>
          </a:xfrm>
          <a:prstGeom prst="rect">
            <a:avLst/>
          </a:prstGeom>
          <a:noFill/>
        </p:spPr>
        <p:txBody>
          <a:bodyPr wrap="none" anchor="ctr" lIns="182880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52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Geoestadística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828954" y="3248024"/>
            <a:ext cx="2990775" cy="2095499"/>
          </a:xfrm>
          <a:prstGeom prst="roundRect">
            <a:avLst>
              <a:gd name="adj" fmla="val 7272"/>
            </a:avLst>
          </a:prstGeom>
          <a:solidFill>
            <a:srgbClr val="37DCF2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 Same Side Corner Rectangle 26"/>
          <p:cNvSpPr/>
          <p:nvPr/>
        </p:nvSpPr>
        <p:spPr>
          <a:xfrm rot="16200000">
            <a:off x="2830735" y="4246243"/>
            <a:ext cx="2095499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4048023" y="3507921"/>
            <a:ext cx="285742" cy="20410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448063" y="3457575"/>
            <a:ext cx="590535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Datos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67113" y="3933824"/>
            <a:ext cx="2162120" cy="266699"/>
          </a:xfrm>
          <a:prstGeom prst="rect">
            <a:avLst/>
          </a:prstGeom>
          <a:noFill/>
        </p:spPr>
        <p:txBody>
          <a:bodyPr wrap="none" anchor="ctr" lIns="182880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Coordenadas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467113" y="4276725"/>
            <a:ext cx="2162120" cy="266699"/>
          </a:xfrm>
          <a:prstGeom prst="rect">
            <a:avLst/>
          </a:prstGeom>
          <a:noFill/>
        </p:spPr>
        <p:txBody>
          <a:bodyPr wrap="none" anchor="ctr" lIns="182880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52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Big Data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67113" y="4619625"/>
            <a:ext cx="2162120" cy="533399"/>
          </a:xfrm>
          <a:prstGeom prst="rect">
            <a:avLst/>
          </a:prstGeom>
          <a:noFill/>
        </p:spPr>
        <p:txBody>
          <a:bodyPr wrap="square" anchor="ctr" lIns="182880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52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Bases de datos espaciales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09584" y="5572125"/>
            <a:ext cx="6200619" cy="1104900"/>
          </a:xfrm>
          <a:prstGeom prst="roundRect">
            <a:avLst>
              <a:gd name="adj" fmla="val 13793"/>
            </a:avLst>
          </a:prstGeom>
          <a:solidFill>
            <a:srgbClr val="37DCF2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 Same Side Corner Rectangle 33"/>
          <p:cNvSpPr/>
          <p:nvPr/>
        </p:nvSpPr>
        <p:spPr>
          <a:xfrm rot="16200000">
            <a:off x="106664" y="6075045"/>
            <a:ext cx="1104900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828654" y="5821816"/>
            <a:ext cx="285742" cy="22451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228694" y="5781674"/>
            <a:ext cx="809604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Captura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47743" y="6219825"/>
            <a:ext cx="1600159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Sensores Remotos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52696" y="6219825"/>
            <a:ext cx="600059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Drones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57548" y="6219825"/>
            <a:ext cx="1200119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Escáner Láser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7191195" y="1362075"/>
            <a:ext cx="4390915" cy="514350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37DCF2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09584" y="209550"/>
            <a:ext cx="7486462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FFFFFF"/>
                </a:solidFill>
                <a:latin typeface="Montserrat"/>
                <a:rFonts ascii="Montserrat" hAnsi="Montserrat" eastAsia="Montserrat" cs="Montserrat"/>
              </a:rPr>
              <a:t>Disciplinas y Tecnologías en la Geomática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584" y="1724024"/>
            <a:ext cx="5257668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520"/>
              </a:spcAft>
            </a:pPr>
            <a:r>
              <a:rPr sz="1794" b="1">
                <a:solidFill>
                  <a:srgbClr val="37DCF2"/>
                </a:solidFill>
                <a:latin typeface="Montserrat"/>
                <a:rFonts ascii="Montserrat" hAnsi="Montserrat" eastAsia="Montserrat" cs="Montserrat"/>
              </a:rPr>
              <a:t>Ciencias Base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584" y="2143125"/>
            <a:ext cx="761980" cy="38100"/>
          </a:xfrm>
          <a:prstGeom prst="rect">
            <a:avLst/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609584" y="2537459"/>
            <a:ext cx="228594" cy="1257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476" y="2409825"/>
            <a:ext cx="1971625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Topografía y Geodesia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2476" y="2676524"/>
            <a:ext cx="1971625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Medición y forma de la Tierra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609584" y="3159442"/>
            <a:ext cx="228594" cy="1771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2476" y="3057525"/>
            <a:ext cx="144776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Cartografía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2476" y="3324225"/>
            <a:ext cx="1447763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Ciencia de los mapas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609584" y="3784282"/>
            <a:ext cx="228594" cy="2228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2476" y="3705224"/>
            <a:ext cx="2609784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Fotogrametría y Teledetección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2476" y="3971925"/>
            <a:ext cx="2609784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Imágenes aéreas y satelitales</a:t>
            </a:r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609584" y="4449127"/>
            <a:ext cx="228594" cy="18859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52476" y="4352924"/>
            <a:ext cx="1809704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SIG / GIS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52476" y="4619625"/>
            <a:ext cx="1809704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Análisis y gestión de datos</a:t>
            </a: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609584" y="5122545"/>
            <a:ext cx="228594" cy="137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52476" y="5000625"/>
            <a:ext cx="2371665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Geoestadística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52476" y="5267324"/>
            <a:ext cx="2371665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Métodos matemáticos geográficos</a:t>
            </a: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609584" y="5741669"/>
            <a:ext cx="228594" cy="19430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2476" y="5648325"/>
            <a:ext cx="2886002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IDE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52476" y="5915025"/>
            <a:ext cx="2886002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Normas para compartir información digital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24441" y="1190625"/>
            <a:ext cx="5257668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520"/>
              </a:spcAft>
            </a:pPr>
            <a:r>
              <a:rPr sz="1794" b="1">
                <a:solidFill>
                  <a:srgbClr val="37DCF2"/>
                </a:solidFill>
                <a:latin typeface="Montserrat"/>
                <a:rFonts ascii="Montserrat" hAnsi="Montserrat" eastAsia="Montserrat" cs="Montserrat"/>
              </a:rPr>
              <a:t>Tecnologías Clave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324441" y="1609724"/>
            <a:ext cx="761980" cy="38100"/>
          </a:xfrm>
          <a:prstGeom prst="rect">
            <a:avLst/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6324441" y="1958340"/>
            <a:ext cx="228594" cy="21717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667333" y="1876424"/>
            <a:ext cx="2133546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GNSS / GPS de precisión</a:t>
            </a: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6324441" y="2479357"/>
            <a:ext cx="228594" cy="16573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667333" y="2371725"/>
            <a:ext cx="3133646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Dibujo Asistido por Ordenador (CAD)</a:t>
            </a:r>
          </a:p>
        </p:txBody>
      </p:sp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6324441" y="2968942"/>
            <a:ext cx="228594" cy="17716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67333" y="2867025"/>
            <a:ext cx="3038399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Procesamiento Digital de Imágenes</a:t>
            </a: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6324441" y="3464242"/>
            <a:ext cx="228594" cy="17716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667333" y="3362324"/>
            <a:ext cx="2495487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Equipos Topográficos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667333" y="3629025"/>
            <a:ext cx="2495487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Estaciones totales, Escáner Láser 3D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12">
            <a:alphaModFix amt="100000"/>
          </a:blip>
          <a:stretch>
            <a:fillRect/>
          </a:stretch>
        </p:blipFill>
        <p:spPr>
          <a:xfrm>
            <a:off x="6324441" y="4103370"/>
            <a:ext cx="228594" cy="19430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67333" y="4010024"/>
            <a:ext cx="1952576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Tecnología Dron (UAV)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667333" y="4276725"/>
            <a:ext cx="1952576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Mapas y análisis aéreos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324441" y="4962525"/>
            <a:ext cx="5257668" cy="1714500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37DCF2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09584" y="57150"/>
            <a:ext cx="10972525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FFFFFF"/>
                </a:solidFill>
                <a:latin typeface="Montserrat"/>
                <a:rFonts ascii="Montserrat" hAnsi="Montserrat" eastAsia="Montserrat" cs="Montserrat"/>
              </a:rPr>
              <a:t>Ciclo de Vida del Dato Geoespacial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584" y="476249"/>
            <a:ext cx="10972525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260"/>
              </a:spcBef>
              <a:spcAft>
                <a:spcPts val="0"/>
              </a:spcAft>
            </a:pPr>
            <a:r>
              <a:rPr sz="107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El proceso transforma la materia prima en valor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09584" y="2000250"/>
            <a:ext cx="1066773" cy="1066799"/>
          </a:xfrm>
          <a:prstGeom prst="roundRect">
            <a:avLst>
              <a:gd name="adj" fmla="val 17855357"/>
            </a:avLst>
          </a:prstGeom>
          <a:solidFill>
            <a:srgbClr val="37DCF2">
              <a:alpha val="10000"/>
            </a:srgbClr>
          </a:solidFill>
          <a:ln w="2476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914377" y="2341144"/>
            <a:ext cx="457188" cy="3850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584" y="3219449"/>
            <a:ext cx="1066773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520"/>
              </a:spcAft>
            </a:pPr>
            <a:r>
              <a:rPr sz="1435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Dato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584" y="3600450"/>
            <a:ext cx="1066773" cy="4191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ctr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Coordenada X,Y de un árbol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1904952" y="2888702"/>
            <a:ext cx="342891" cy="2423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562160" y="2000250"/>
            <a:ext cx="1066773" cy="1066799"/>
          </a:xfrm>
          <a:prstGeom prst="roundRect">
            <a:avLst>
              <a:gd name="adj" fmla="val 17855357"/>
            </a:avLst>
          </a:prstGeom>
          <a:solidFill>
            <a:srgbClr val="37DCF2">
              <a:alpha val="10000"/>
            </a:srgbClr>
          </a:solidFill>
          <a:ln w="2476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2866953" y="2359192"/>
            <a:ext cx="457188" cy="3489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76438" y="3219449"/>
            <a:ext cx="1247743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520"/>
              </a:spcAft>
            </a:pPr>
            <a:r>
              <a:rPr sz="1435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Información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76438" y="3600450"/>
            <a:ext cx="1247743" cy="4191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ctr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Mapa de densidad forestal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3952776" y="2888702"/>
            <a:ext cx="342891" cy="242394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705232" y="2000250"/>
            <a:ext cx="1066773" cy="1066799"/>
          </a:xfrm>
          <a:prstGeom prst="roundRect">
            <a:avLst>
              <a:gd name="adj" fmla="val 17855357"/>
            </a:avLst>
          </a:prstGeom>
          <a:solidFill>
            <a:srgbClr val="37DCF2">
              <a:alpha val="10000"/>
            </a:srgbClr>
          </a:solidFill>
          <a:ln w="2476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5010024" y="2341144"/>
            <a:ext cx="457188" cy="38501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24261" y="3219449"/>
            <a:ext cx="1428714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520"/>
              </a:spcAft>
            </a:pPr>
            <a:r>
              <a:rPr sz="1435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Conocimiento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24261" y="3600450"/>
            <a:ext cx="1428714" cy="4191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ctr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Zona de alto riesgo de incendio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09584" y="4400550"/>
            <a:ext cx="5181470" cy="1266824"/>
          </a:xfrm>
          <a:prstGeom prst="roundRect">
            <a:avLst>
              <a:gd name="adj" fmla="val 12030"/>
            </a:avLst>
          </a:prstGeom>
          <a:solidFill>
            <a:srgbClr val="37DCF2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 Same Side Corner Rectangle 19"/>
          <p:cNvSpPr/>
          <p:nvPr/>
        </p:nvSpPr>
        <p:spPr>
          <a:xfrm rot="16200000">
            <a:off x="42212" y="4967922"/>
            <a:ext cx="126682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876278" y="4689798"/>
            <a:ext cx="285742" cy="2216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76318" y="4648200"/>
            <a:ext cx="1000099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Propósito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6278" y="5124449"/>
            <a:ext cx="4686182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E5E7EB"/>
                </a:solidFill>
                <a:latin typeface="Roboto"/>
                <a:rFonts ascii="Roboto" hAnsi="Roboto" eastAsia="Roboto" cs="Roboto"/>
              </a:rPr>
              <a:t>Toma de decisiones informadas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400639" y="1257300"/>
            <a:ext cx="5181470" cy="514350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37DCF2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09584" y="57150"/>
            <a:ext cx="10972525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FFFFFF"/>
                </a:solidFill>
                <a:latin typeface="Montserrat"/>
                <a:rFonts ascii="Montserrat" hAnsi="Montserrat" eastAsia="Montserrat" cs="Montserrat"/>
              </a:rPr>
              <a:t>Evolución de la Geomática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584" y="476249"/>
            <a:ext cx="10972525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260"/>
              </a:spcBef>
              <a:spcAft>
                <a:spcPts val="0"/>
              </a:spcAft>
            </a:pPr>
            <a:r>
              <a:rPr sz="107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Hemos pasado de describir el territorio a entenderlo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09584" y="1619250"/>
            <a:ext cx="761980" cy="761999"/>
          </a:xfrm>
          <a:prstGeom prst="roundRect">
            <a:avLst>
              <a:gd name="adj" fmla="val 20000"/>
            </a:avLst>
          </a:prstGeom>
          <a:solidFill>
            <a:srgbClr val="37DCF2">
              <a:alpha val="15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38179" y="1828800"/>
            <a:ext cx="304792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794" b="1">
                <a:solidFill>
                  <a:srgbClr val="37DCF2"/>
                </a:solidFill>
                <a:latin typeface="Montserrat"/>
                <a:rFonts ascii="Montserrat" hAnsi="Montserrat" eastAsia="Montserrat" cs="Montserrat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62060" y="1619250"/>
            <a:ext cx="5248143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260"/>
              </a:spcAft>
            </a:pPr>
            <a:r>
              <a:rPr sz="1435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SIG Tradicionales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62060" y="1962149"/>
            <a:ext cx="524814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El mapa era el final del proceso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09584" y="2533649"/>
            <a:ext cx="761980" cy="761999"/>
          </a:xfrm>
          <a:prstGeom prst="roundRect">
            <a:avLst>
              <a:gd name="adj" fmla="val 20000"/>
            </a:avLst>
          </a:prstGeom>
          <a:solidFill>
            <a:srgbClr val="37DCF2">
              <a:alpha val="15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809604" y="2743200"/>
            <a:ext cx="361940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794" b="1">
                <a:solidFill>
                  <a:srgbClr val="37DCF2"/>
                </a:solidFill>
                <a:latin typeface="Montserrat"/>
                <a:rFonts ascii="Montserrat" hAnsi="Montserrat" eastAsia="Montserrat" cs="Montserrat"/>
              </a:rPr>
              <a:t>02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62060" y="2533649"/>
            <a:ext cx="5248143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260"/>
              </a:spcAft>
            </a:pPr>
            <a:r>
              <a:rPr sz="1435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IDE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62060" y="2876549"/>
            <a:ext cx="524814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Interoperabilidad y estándares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09584" y="3448049"/>
            <a:ext cx="761980" cy="761999"/>
          </a:xfrm>
          <a:prstGeom prst="roundRect">
            <a:avLst>
              <a:gd name="adj" fmla="val 20000"/>
            </a:avLst>
          </a:prstGeom>
          <a:solidFill>
            <a:srgbClr val="37DCF2">
              <a:alpha val="15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09604" y="3657600"/>
            <a:ext cx="361940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794" b="1">
                <a:solidFill>
                  <a:srgbClr val="37DCF2"/>
                </a:solidFill>
                <a:latin typeface="Montserrat"/>
                <a:rFonts ascii="Montserrat" hAnsi="Montserrat" eastAsia="Montserrat" cs="Montserrat"/>
              </a:rPr>
              <a:t>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2060" y="3448049"/>
            <a:ext cx="5248143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260"/>
              </a:spcAft>
            </a:pPr>
            <a:r>
              <a:rPr sz="1435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Smart Cities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2060" y="3790949"/>
            <a:ext cx="524814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Integración urbana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09584" y="4362450"/>
            <a:ext cx="761980" cy="761999"/>
          </a:xfrm>
          <a:prstGeom prst="roundRect">
            <a:avLst>
              <a:gd name="adj" fmla="val 20000"/>
            </a:avLst>
          </a:prstGeom>
          <a:solidFill>
            <a:srgbClr val="37DCF2">
              <a:alpha val="15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90555" y="4572000"/>
            <a:ext cx="390515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794" b="1">
                <a:solidFill>
                  <a:srgbClr val="37DCF2"/>
                </a:solidFill>
                <a:latin typeface="Montserrat"/>
                <a:rFonts ascii="Montserrat" hAnsi="Montserrat" eastAsia="Montserrat" cs="Montserrat"/>
              </a:rPr>
              <a:t>04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62060" y="4362450"/>
            <a:ext cx="5248143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260"/>
              </a:spcAft>
            </a:pPr>
            <a:r>
              <a:rPr sz="1435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Gemelo Digital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2060" y="4705350"/>
            <a:ext cx="524814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Modelos dinámicos y temporales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09584" y="5276850"/>
            <a:ext cx="761980" cy="761999"/>
          </a:xfrm>
          <a:prstGeom prst="roundRect">
            <a:avLst>
              <a:gd name="adj" fmla="val 20000"/>
            </a:avLst>
          </a:prstGeom>
          <a:solidFill>
            <a:srgbClr val="37DCF2">
              <a:alpha val="25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819129" y="5513004"/>
            <a:ext cx="342891" cy="2896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62060" y="5276850"/>
            <a:ext cx="5248143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260"/>
              </a:spcAft>
            </a:pPr>
            <a:r>
              <a:rPr sz="1435" b="1">
                <a:solidFill>
                  <a:srgbClr val="37DCF2"/>
                </a:solidFill>
                <a:latin typeface="Roboto"/>
                <a:rFonts ascii="Roboto" hAnsi="Roboto" eastAsia="Roboto" cs="Roboto"/>
              </a:rPr>
              <a:t>Inteligencia Territorial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62060" y="5619750"/>
            <a:ext cx="524814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La etapa actual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572185" y="1257300"/>
            <a:ext cx="4009924" cy="514350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37DCF2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09584" y="209550"/>
            <a:ext cx="6562560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FFFFFF"/>
                </a:solidFill>
                <a:latin typeface="Montserrat"/>
                <a:rFonts ascii="Montserrat" hAnsi="Montserrat" eastAsia="Montserrat" cs="Montserrat"/>
              </a:rPr>
              <a:t>SIG Tradicionales: El Enfoque Clásico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9584" y="1504950"/>
            <a:ext cx="6200619" cy="1419225"/>
          </a:xfrm>
          <a:prstGeom prst="roundRect">
            <a:avLst>
              <a:gd name="adj" fmla="val 10738"/>
            </a:avLst>
          </a:prstGeom>
          <a:solidFill>
            <a:srgbClr val="37DCF2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 Same Side Corner Rectangle 4"/>
          <p:cNvSpPr/>
          <p:nvPr/>
        </p:nvSpPr>
        <p:spPr>
          <a:xfrm rot="16200000">
            <a:off x="-33988" y="2148522"/>
            <a:ext cx="141922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876278" y="1820635"/>
            <a:ext cx="285742" cy="2449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14417" y="1733550"/>
            <a:ext cx="526719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520"/>
              </a:spcAft>
            </a:pPr>
            <a:r>
              <a:rPr sz="107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Definición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4417" y="2076449"/>
            <a:ext cx="5267193" cy="619124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Un sistema de información diseñado para trabajar con datos referenciados espacialmente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584" y="3228975"/>
            <a:ext cx="6200619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1040"/>
              </a:spcAft>
            </a:pPr>
            <a:r>
              <a:rPr sz="1435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Características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09584" y="3686175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676258" y="3774972"/>
            <a:ext cx="171445" cy="1272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66773" y="3686175"/>
            <a:ext cx="4724281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E5E7EB"/>
                </a:solidFill>
                <a:latin typeface="Roboto"/>
                <a:rFonts ascii="Roboto" hAnsi="Roboto" eastAsia="Roboto" cs="Roboto"/>
              </a:rPr>
              <a:t>Sistema de bases de datos con capacidades espaciales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09584" y="4105274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676258" y="4188541"/>
            <a:ext cx="171445" cy="1382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66773" y="4105274"/>
            <a:ext cx="5429114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E5E7EB"/>
                </a:solidFill>
                <a:latin typeface="Roboto"/>
                <a:rFonts ascii="Roboto" hAnsi="Roboto" eastAsia="Roboto" cs="Roboto"/>
              </a:rPr>
              <a:t>Operaciones para manipular datos (consultas y análisis rápidos)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09584" y="4524374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676258" y="4593815"/>
            <a:ext cx="171445" cy="16591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66773" y="4524374"/>
            <a:ext cx="4219469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E5E7EB"/>
                </a:solidFill>
                <a:latin typeface="Roboto"/>
                <a:rFonts ascii="Roboto" hAnsi="Roboto" eastAsia="Roboto" cs="Roboto"/>
              </a:rPr>
              <a:t>Modelo de datos basado en puntos, líneas y áreas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09584" y="5057775"/>
            <a:ext cx="6200619" cy="1114425"/>
          </a:xfrm>
          <a:prstGeom prst="roundRect">
            <a:avLst>
              <a:gd name="adj" fmla="val 13675"/>
            </a:avLst>
          </a:prstGeom>
          <a:solidFill>
            <a:srgbClr val="FF6464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 Same Side Corner Rectangle 19"/>
          <p:cNvSpPr/>
          <p:nvPr/>
        </p:nvSpPr>
        <p:spPr>
          <a:xfrm rot="16200000">
            <a:off x="118412" y="5548947"/>
            <a:ext cx="111442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6B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876278" y="5379292"/>
            <a:ext cx="285742" cy="23326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14417" y="5286375"/>
            <a:ext cx="484810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520"/>
              </a:spcAft>
            </a:pPr>
            <a:r>
              <a:rPr sz="107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Limitación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14417" y="5629275"/>
            <a:ext cx="4848103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El mapa solía ser el producto final, no el inicio del análisis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572185" y="1257300"/>
            <a:ext cx="4009924" cy="514350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37DCF2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09584" y="209550"/>
            <a:ext cx="8153196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FFFFFF"/>
                </a:solidFill>
                <a:latin typeface="Montserrat"/>
                <a:rFonts ascii="Montserrat" hAnsi="Montserrat" eastAsia="Montserrat" cs="Montserrat"/>
              </a:rPr>
              <a:t>Del Gemelo Digital a la Inteligencia Territorial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584" y="1190625"/>
            <a:ext cx="76198" cy="457200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838179" y="1247775"/>
            <a:ext cx="2228794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794" b="1">
                <a:solidFill>
                  <a:srgbClr val="FFFFFF"/>
                </a:solidFill>
                <a:latin typeface="Montserrat"/>
                <a:rFonts ascii="Montserrat" hAnsi="Montserrat" eastAsia="Montserrat" cs="Montserrat"/>
              </a:rPr>
              <a:t>Gemelo Digital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9584" y="1800225"/>
            <a:ext cx="380990" cy="380999"/>
          </a:xfrm>
          <a:prstGeom prst="roundRect">
            <a:avLst>
              <a:gd name="adj" fmla="val 40000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685782" y="1896427"/>
            <a:ext cx="228594" cy="1885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2971" y="1800225"/>
            <a:ext cx="4724281" cy="619124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E5E7EB"/>
                </a:solidFill>
                <a:latin typeface="Roboto"/>
                <a:rFonts ascii="Roboto" hAnsi="Roboto" eastAsia="Roboto" cs="Roboto"/>
              </a:rPr>
              <a:t>Modelos que integran datos heterogéneos que evolucionan en el tiempo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09584" y="2609850"/>
            <a:ext cx="380990" cy="380999"/>
          </a:xfrm>
          <a:prstGeom prst="roundRect">
            <a:avLst>
              <a:gd name="adj" fmla="val 40000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685782" y="2711767"/>
            <a:ext cx="228594" cy="1771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2971" y="2609850"/>
            <a:ext cx="3324141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E5E7EB"/>
                </a:solidFill>
                <a:latin typeface="Roboto"/>
                <a:rFonts ascii="Roboto" hAnsi="Roboto" eastAsia="Roboto" cs="Roboto"/>
              </a:rPr>
              <a:t>Representación de sistemas complejos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09584" y="3181350"/>
            <a:ext cx="5257668" cy="942975"/>
          </a:xfrm>
          <a:prstGeom prst="roundRect">
            <a:avLst>
              <a:gd name="adj" fmla="val 16161"/>
            </a:avLst>
          </a:prstGeom>
          <a:solidFill>
            <a:srgbClr val="FF9800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 Same Side Corner Rectangle 12"/>
          <p:cNvSpPr/>
          <p:nvPr/>
        </p:nvSpPr>
        <p:spPr>
          <a:xfrm rot="16200000">
            <a:off x="187627" y="3603307"/>
            <a:ext cx="942975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98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828654" y="3435667"/>
            <a:ext cx="228594" cy="1771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71545" y="3371850"/>
            <a:ext cx="4505212" cy="561974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E5E7EB"/>
                </a:solidFill>
                <a:latin typeface="Roboto"/>
                <a:rFonts ascii="Roboto" hAnsi="Roboto" eastAsia="Roboto" cs="Roboto"/>
              </a:rPr>
              <a:t>No es suficiente con representar bien la realidad; importa qué hacemos con esa información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24441" y="1190625"/>
            <a:ext cx="76198" cy="457200"/>
          </a:xfrm>
          <a:prstGeom prst="rect">
            <a:avLst/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553036" y="1247775"/>
            <a:ext cx="3305092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794" b="1">
                <a:solidFill>
                  <a:srgbClr val="37DCF2"/>
                </a:solidFill>
                <a:latin typeface="Montserrat"/>
                <a:rFonts ascii="Montserrat" hAnsi="Montserrat" eastAsia="Montserrat" cs="Montserrat"/>
              </a:rPr>
              <a:t>Inteligencia Territorial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24441" y="1800225"/>
            <a:ext cx="380990" cy="380999"/>
          </a:xfrm>
          <a:prstGeom prst="roundRect">
            <a:avLst>
              <a:gd name="adj" fmla="val 40000"/>
            </a:avLst>
          </a:prstGeom>
          <a:solidFill>
            <a:srgbClr val="37DCF2">
              <a:alpha val="15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6400639" y="1893570"/>
            <a:ext cx="228594" cy="1943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57828" y="1800225"/>
            <a:ext cx="4143271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Nuevo paradigma: el mapa es el punto de partida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24441" y="2371725"/>
            <a:ext cx="380990" cy="380999"/>
          </a:xfrm>
          <a:prstGeom prst="roundRect">
            <a:avLst>
              <a:gd name="adj" fmla="val 40000"/>
            </a:avLst>
          </a:prstGeom>
          <a:solidFill>
            <a:srgbClr val="37DCF2">
              <a:alpha val="15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6400639" y="2473642"/>
            <a:ext cx="228594" cy="17716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57828" y="2371725"/>
            <a:ext cx="4724281" cy="619124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El valor reside en transformar información en conocimiento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324441" y="3181350"/>
            <a:ext cx="5257668" cy="1000125"/>
          </a:xfrm>
          <a:prstGeom prst="roundRect">
            <a:avLst>
              <a:gd name="adj" fmla="val 15238"/>
            </a:avLst>
          </a:prstGeom>
          <a:solidFill>
            <a:srgbClr val="37DCF2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 Same Side Corner Rectangle 24"/>
          <p:cNvSpPr/>
          <p:nvPr/>
        </p:nvSpPr>
        <p:spPr>
          <a:xfrm rot="16200000">
            <a:off x="5873909" y="3631882"/>
            <a:ext cx="1000125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6543511" y="3427095"/>
            <a:ext cx="228594" cy="19430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886402" y="3371850"/>
            <a:ext cx="4219469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260"/>
              </a:spcAft>
            </a:pPr>
            <a:r>
              <a:rPr sz="1076" b="0">
                <a:solidFill>
                  <a:srgbClr val="D1D5DB"/>
                </a:solidFill>
                <a:latin typeface="Roboto"/>
                <a:rFonts ascii="Roboto" hAnsi="Roboto" eastAsia="Roboto" cs="Roboto"/>
              </a:rPr>
              <a:t>Objetivo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86402" y="3676649"/>
            <a:ext cx="4219469" cy="31432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Reducir la incertidumbre en la toma de decisiones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37DCF2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09584" y="57150"/>
            <a:ext cx="10972525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FFFFFF"/>
                </a:solidFill>
                <a:latin typeface="Montserrat"/>
                <a:rFonts ascii="Montserrat" hAnsi="Montserrat" eastAsia="Montserrat" cs="Montserrat"/>
              </a:rPr>
              <a:t>Inteligencia Territorial: Gestión Anticipatoria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584" y="476249"/>
            <a:ext cx="10972525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260"/>
              </a:spcBef>
              <a:spcAft>
                <a:spcPts val="0"/>
              </a:spcAft>
            </a:pPr>
            <a:r>
              <a:rPr sz="1076" b="0">
                <a:solidFill>
                  <a:srgbClr val="9CA3AF"/>
                </a:solidFill>
                <a:latin typeface="Roboto"/>
                <a:rFonts ascii="Roboto" hAnsi="Roboto" eastAsia="Roboto" cs="Roboto"/>
              </a:rPr>
              <a:t>El salto cualitativo: Geomática + IA + Análisis Avanzados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09584" y="1409699"/>
            <a:ext cx="6200619" cy="723900"/>
          </a:xfrm>
          <a:prstGeom prst="roundRect">
            <a:avLst>
              <a:gd name="adj" fmla="val 21052"/>
            </a:avLst>
          </a:prstGeom>
          <a:solidFill>
            <a:srgbClr val="37DCF2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 Same Side Corner Rectangle 5"/>
          <p:cNvSpPr/>
          <p:nvPr/>
        </p:nvSpPr>
        <p:spPr>
          <a:xfrm rot="16200000">
            <a:off x="313674" y="1705609"/>
            <a:ext cx="7239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838179" y="1669596"/>
            <a:ext cx="285742" cy="2041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38219" y="1619250"/>
            <a:ext cx="1733506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Gestión Reactiva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4057548" y="1681259"/>
            <a:ext cx="285742" cy="1807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57588" y="1619250"/>
            <a:ext cx="2162120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37DCF2"/>
                </a:solidFill>
                <a:latin typeface="Roboto"/>
                <a:rFonts ascii="Roboto" hAnsi="Roboto" eastAsia="Roboto" cs="Roboto"/>
              </a:rPr>
              <a:t>Gestión Anticipatoria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584" y="2438400"/>
            <a:ext cx="6200619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1040"/>
              </a:spcAft>
            </a:pPr>
            <a:r>
              <a:rPr sz="1435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Proceso de Análisis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33426" y="2895600"/>
            <a:ext cx="609584" cy="609600"/>
          </a:xfrm>
          <a:prstGeom prst="roundRect">
            <a:avLst>
              <a:gd name="adj" fmla="val 31246875"/>
            </a:avLst>
          </a:prstGeom>
          <a:solidFill>
            <a:srgbClr val="37DCF2">
              <a:alpha val="15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1095347" y="3104178"/>
            <a:ext cx="285742" cy="1924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9584" y="3581400"/>
            <a:ext cx="126679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Observa</a:t>
            </a:r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1952576" y="3279457"/>
            <a:ext cx="228594" cy="165734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2581210" y="2895600"/>
            <a:ext cx="609584" cy="609600"/>
          </a:xfrm>
          <a:prstGeom prst="roundRect">
            <a:avLst>
              <a:gd name="adj" fmla="val 31246875"/>
            </a:avLst>
          </a:prstGeom>
          <a:solidFill>
            <a:srgbClr val="37DCF2">
              <a:alpha val="15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2743131" y="3089598"/>
            <a:ext cx="285742" cy="2216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57368" y="3581400"/>
            <a:ext cx="126679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Analiza</a:t>
            </a:r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3600359" y="3279457"/>
            <a:ext cx="228594" cy="165734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4228994" y="2895600"/>
            <a:ext cx="609584" cy="609600"/>
          </a:xfrm>
          <a:prstGeom prst="roundRect">
            <a:avLst>
              <a:gd name="adj" fmla="val 31246875"/>
            </a:avLst>
          </a:prstGeom>
          <a:solidFill>
            <a:srgbClr val="37DCF2">
              <a:alpha val="15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4390915" y="3089598"/>
            <a:ext cx="285742" cy="2216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905152" y="3581400"/>
            <a:ext cx="126679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Interpreta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5238619" y="3279457"/>
            <a:ext cx="228594" cy="165734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5876778" y="2895600"/>
            <a:ext cx="609584" cy="609600"/>
          </a:xfrm>
          <a:prstGeom prst="roundRect">
            <a:avLst>
              <a:gd name="adj" fmla="val 31246875"/>
            </a:avLst>
          </a:prstGeom>
          <a:solidFill>
            <a:srgbClr val="37DCF2">
              <a:alpha val="25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6038699" y="3121672"/>
            <a:ext cx="285742" cy="15745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543411" y="3581400"/>
            <a:ext cx="126679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37DCF2"/>
                </a:solidFill>
                <a:latin typeface="Roboto"/>
                <a:rFonts ascii="Roboto" hAnsi="Roboto" eastAsia="Roboto" cs="Roboto"/>
              </a:rPr>
              <a:t>Anticipa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09584" y="4152899"/>
            <a:ext cx="6200619" cy="2095499"/>
          </a:xfrm>
          <a:prstGeom prst="roundRect">
            <a:avLst>
              <a:gd name="adj" fmla="val 727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857228" y="4400550"/>
            <a:ext cx="5705332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1040"/>
              </a:spcAft>
            </a:pPr>
            <a:r>
              <a:rPr sz="1435" b="1">
                <a:solidFill>
                  <a:srgbClr val="FFFFFF"/>
                </a:solidFill>
                <a:latin typeface="Roboto"/>
                <a:rFonts ascii="Roboto" hAnsi="Roboto" eastAsia="Roboto" cs="Roboto"/>
              </a:rPr>
              <a:t>Aplicaciones Críticas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857228" y="4921567"/>
            <a:ext cx="228594" cy="17716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238219" y="4876800"/>
            <a:ext cx="2057348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E5E7EB"/>
                </a:solidFill>
                <a:latin typeface="Roboto"/>
                <a:rFonts ascii="Roboto" hAnsi="Roboto" eastAsia="Roboto" cs="Roboto"/>
              </a:rPr>
              <a:t>Gestión de Emergencias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857228" y="5336381"/>
            <a:ext cx="228594" cy="18573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238219" y="5295899"/>
            <a:ext cx="1943051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E5E7EB"/>
                </a:solidFill>
                <a:latin typeface="Roboto"/>
                <a:rFonts ascii="Roboto" hAnsi="Roboto" eastAsia="Roboto" cs="Roboto"/>
              </a:rPr>
              <a:t>Planificación Territorial</a:t>
            </a: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857228" y="5751195"/>
            <a:ext cx="228594" cy="19430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238219" y="5715000"/>
            <a:ext cx="2724081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E5E7EB"/>
                </a:solidFill>
                <a:latin typeface="Roboto"/>
                <a:rFonts ascii="Roboto" hAnsi="Roboto" eastAsia="Roboto" cs="Roboto"/>
              </a:rPr>
              <a:t>Adaptación al Cambio Climático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572185" y="1257300"/>
            <a:ext cx="4009924" cy="5143500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